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9" r:id="rId12"/>
    <p:sldId id="25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65FD3-65F7-4475-8260-A42797A97117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47309-5526-4943-B5AD-847456653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B8A7F-DFA5-49FF-AADB-7EF32C9D8A75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943DD-8FBB-4D7E-88FE-26937F2D58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2D7B1-4DCF-445F-A91A-D2889D3829E9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D5C7E-884B-471C-BC79-D5DBADE6FF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BD0E2-9059-4FB2-B20D-7069625572DD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C4AF7-AD5B-4479-8672-71DDBD131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C1275-7543-4B0D-831D-7247F0EA20A0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3435B-B00A-4BBE-B1EB-34860E60FF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C3BB5-C1DE-49F2-9C72-EE10D526BAB4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92023-1699-49ED-88A8-C369F924FA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D4D29-C2FF-40F8-B881-883B0DD7A6B3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AEAF4-8A37-44C2-B551-18AC1A5C0D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4EE08-D0CE-43F4-8226-453A9C252236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CBCD2-E318-4F67-A677-018B058C3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8B095-67EE-4F45-B954-E5E872D74DF6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82AF9-37AA-4B29-8EAF-8CACB0668E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4793-BFED-4AD8-9795-A9F4B601A7D1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22CB8-B92C-4B2E-B5CC-FDBFCABC2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EAE22-39B3-424B-9F4F-D589AFFD00DE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2938C-669D-4D87-ACB5-E23A22E2AD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00038E-1490-45B5-AF9A-03EDF75D5C49}" type="datetimeFigureOut">
              <a:rPr lang="en-US"/>
              <a:pPr>
                <a:defRPr/>
              </a:pPr>
              <a:t>12/12/2011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1CFC5E-2064-4263-80EE-79F9DBEC5F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81" r:id="rId2"/>
    <p:sldLayoutId id="2147483790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91" r:id="rId9"/>
    <p:sldLayoutId id="2147483787" r:id="rId10"/>
    <p:sldLayoutId id="214748378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/>
              <a:t>Reglas de la división silábica</a:t>
            </a:r>
            <a:endParaRPr lang="es-E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4343400"/>
            <a:ext cx="7854950" cy="17526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s-ES" sz="2800" smtClean="0"/>
              <a:t>SPAN 461/561 – Fonética</a:t>
            </a:r>
          </a:p>
          <a:p>
            <a:pPr marR="0" eaLnBrk="1" hangingPunct="1">
              <a:lnSpc>
                <a:spcPct val="80000"/>
              </a:lnSpc>
            </a:pPr>
            <a:r>
              <a:rPr lang="es-ES" sz="2800" smtClean="0">
                <a:cs typeface="Times New Roman" pitchFamily="18" charset="0"/>
              </a:rPr>
              <a:t>Otoño</a:t>
            </a:r>
            <a:r>
              <a:rPr lang="es-ES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smtClean="0"/>
              <a:t>2011</a:t>
            </a:r>
          </a:p>
          <a:p>
            <a:pPr marR="0" eaLnBrk="1" hangingPunct="1">
              <a:lnSpc>
                <a:spcPct val="80000"/>
              </a:lnSpc>
            </a:pPr>
            <a:r>
              <a:rPr lang="es-ES" sz="2800" smtClean="0"/>
              <a:t>Dr. Waltermire</a:t>
            </a:r>
          </a:p>
          <a:p>
            <a:pPr marR="0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Regla 4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Es preferible (aunque no esencial) que las consonantes que ocurren en posición final de sílaba (</a:t>
            </a:r>
            <a:r>
              <a:rPr lang="es-ES" i="1" smtClean="0"/>
              <a:t>la coda</a:t>
            </a:r>
            <a:r>
              <a:rPr lang="es-ES" smtClean="0"/>
              <a:t>) también puedan ocurrir en posición final de palabra</a:t>
            </a:r>
          </a:p>
          <a:p>
            <a:r>
              <a:rPr lang="es-ES" smtClean="0"/>
              <a:t>Cuando una consonante final de sílaba </a:t>
            </a:r>
            <a:r>
              <a:rPr lang="es-ES" b="1" smtClean="0"/>
              <a:t>NO</a:t>
            </a:r>
            <a:r>
              <a:rPr lang="es-ES" smtClean="0"/>
              <a:t> ocurre al final de palabras tradicionales del idioma (es decir no de otro idioma), se trata de un grupo </a:t>
            </a:r>
            <a:r>
              <a:rPr lang="es-ES" i="1" smtClean="0"/>
              <a:t>no-integrado </a:t>
            </a:r>
            <a:r>
              <a:rPr lang="es-ES" smtClean="0"/>
              <a:t>(también llamado </a:t>
            </a:r>
            <a:r>
              <a:rPr lang="es-ES" i="1" smtClean="0"/>
              <a:t>grupo culto</a:t>
            </a:r>
            <a:r>
              <a:rPr lang="es-ES" smtClean="0"/>
              <a:t>)</a:t>
            </a:r>
          </a:p>
          <a:p>
            <a:r>
              <a:rPr lang="es-ES" smtClean="0"/>
              <a:t>La posición final de sílaba de un grupo culto es especialmente débil y, por eso, es frecuente que estas consonantes se debiliten o se pierdan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Considere los siguientes ejemplos:</a:t>
            </a:r>
          </a:p>
          <a:p>
            <a:pPr lvl="1"/>
            <a:r>
              <a:rPr lang="es-ES" smtClean="0"/>
              <a:t>Doctor		“doc-tor”		[do.tór]</a:t>
            </a:r>
          </a:p>
          <a:p>
            <a:pPr lvl="1"/>
            <a:r>
              <a:rPr lang="es-ES" smtClean="0"/>
              <a:t>Abstracto	“abs-trac-to”		[ab.trá.to]</a:t>
            </a:r>
          </a:p>
          <a:p>
            <a:pPr lvl="1"/>
            <a:r>
              <a:rPr lang="es-ES" smtClean="0"/>
              <a:t>Séptimo		“sep-ti-mo”		[sé.ti.mo]</a:t>
            </a:r>
          </a:p>
          <a:p>
            <a:pPr lvl="1"/>
            <a:r>
              <a:rPr lang="es-ES" smtClean="0"/>
              <a:t>Obscuro		“obs-cu-ro”		[os.kú.ro]</a:t>
            </a:r>
          </a:p>
          <a:p>
            <a:r>
              <a:rPr lang="es-ES" smtClean="0"/>
              <a:t>Hay una tendencia histórica y contemporánea hacia la formación de sílabas abiertas mediante la reducción de consonantes finales de sílaba en usos coloquiales.  Estas reducciones no son tan aceptables en situaciones formales, sin embargo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82000" cy="1143000"/>
          </a:xfrm>
        </p:spPr>
        <p:txBody>
          <a:bodyPr/>
          <a:lstStyle/>
          <a:p>
            <a:pPr eaLnBrk="1" hangingPunct="1"/>
            <a:r>
              <a:rPr lang="es-ES" smtClean="0"/>
              <a:t>Resumen de la división silábica*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465637"/>
          </a:xfrm>
        </p:spPr>
        <p:txBody>
          <a:bodyPr/>
          <a:lstStyle/>
          <a:p>
            <a:pPr eaLnBrk="1" hangingPunct="1"/>
            <a:r>
              <a:rPr lang="es-ES" smtClean="0"/>
              <a:t>VCV </a:t>
            </a:r>
            <a:r>
              <a:rPr lang="es-ES" smtClean="0">
                <a:sym typeface="Wingdings" pitchFamily="2" charset="2"/>
              </a:rPr>
              <a:t> V-CV  (ej. “ala” [á.la]; “perro” [pé.rro])</a:t>
            </a:r>
          </a:p>
          <a:p>
            <a:pPr eaLnBrk="1" hangingPunct="1"/>
            <a:r>
              <a:rPr lang="es-ES" smtClean="0">
                <a:sym typeface="Wingdings" pitchFamily="2" charset="2"/>
              </a:rPr>
              <a:t>CCCC  CC-CC (ej. “obstruyente” [obs.tru.yén.te])</a:t>
            </a:r>
          </a:p>
          <a:p>
            <a:pPr eaLnBrk="1" hangingPunct="1"/>
            <a:r>
              <a:rPr lang="es-ES" smtClean="0">
                <a:sym typeface="Wingdings" pitchFamily="2" charset="2"/>
              </a:rPr>
              <a:t>CC </a:t>
            </a:r>
          </a:p>
          <a:p>
            <a:pPr lvl="1" eaLnBrk="1" hangingPunct="1"/>
            <a:r>
              <a:rPr lang="es-ES" smtClean="0">
                <a:sym typeface="Wingdings" pitchFamily="2" charset="2"/>
              </a:rPr>
              <a:t>C-C (ej. “aptitud” [ap.ti.túð])</a:t>
            </a:r>
          </a:p>
          <a:p>
            <a:pPr lvl="1" eaLnBrk="1" hangingPunct="1"/>
            <a:r>
              <a:rPr lang="es-ES" smtClean="0">
                <a:sym typeface="Wingdings" pitchFamily="2" charset="2"/>
              </a:rPr>
              <a:t>CC (ej. “aplicar” [a.pli.kár])</a:t>
            </a:r>
          </a:p>
          <a:p>
            <a:pPr eaLnBrk="1" hangingPunct="1"/>
            <a:r>
              <a:rPr lang="es-ES" smtClean="0">
                <a:sym typeface="Wingdings" pitchFamily="2" charset="2"/>
              </a:rPr>
              <a:t>CCC  </a:t>
            </a:r>
          </a:p>
          <a:p>
            <a:pPr lvl="1" eaLnBrk="1" hangingPunct="1"/>
            <a:r>
              <a:rPr lang="es-ES" smtClean="0">
                <a:sym typeface="Wingdings" pitchFamily="2" charset="2"/>
              </a:rPr>
              <a:t>C-CC (ej. “intrínseco” [in.trín.se.ko])</a:t>
            </a:r>
          </a:p>
          <a:p>
            <a:pPr lvl="1" eaLnBrk="1" hangingPunct="1"/>
            <a:r>
              <a:rPr lang="es-ES" smtClean="0">
                <a:sym typeface="Wingdings" pitchFamily="2" charset="2"/>
              </a:rPr>
              <a:t>Cs-C (ej. “instante” [ins.tán.te])</a:t>
            </a:r>
          </a:p>
          <a:p>
            <a:pPr lvl="1" eaLnBrk="1" hangingPunct="1"/>
            <a:endParaRPr lang="es-ES" smtClean="0">
              <a:sym typeface="Wingdings" pitchFamily="2" charset="2"/>
            </a:endParaRPr>
          </a:p>
          <a:p>
            <a:pPr lvl="1" eaLnBrk="1" hangingPunct="1">
              <a:buFont typeface="Wingdings 2" pitchFamily="18" charset="2"/>
              <a:buNone/>
            </a:pPr>
            <a:r>
              <a:rPr lang="es-ES" smtClean="0">
                <a:sym typeface="Wingdings" pitchFamily="2" charset="2"/>
              </a:rPr>
              <a:t>* V=VOCAL; C=CONSONANTE</a:t>
            </a:r>
          </a:p>
          <a:p>
            <a:pPr lvl="1" eaLnBrk="1" hangingPunct="1"/>
            <a:endParaRPr lang="en-US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Tipos de sílaba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smtClean="0"/>
              <a:t>Abierta</a:t>
            </a:r>
            <a:r>
              <a:rPr lang="es-ES" smtClean="0"/>
              <a:t> – termina en vocal; sin lugar a dudas el tipo de sílaba más común en el idioma</a:t>
            </a:r>
          </a:p>
          <a:p>
            <a:pPr lvl="1"/>
            <a:r>
              <a:rPr lang="es-ES" smtClean="0"/>
              <a:t>Ejs.	Cada 		[ká.ða]</a:t>
            </a:r>
          </a:p>
          <a:p>
            <a:pPr lvl="3">
              <a:buFont typeface="Wingdings 2" pitchFamily="18" charset="2"/>
              <a:buNone/>
            </a:pPr>
            <a:r>
              <a:rPr lang="es-ES" smtClean="0"/>
              <a:t>		</a:t>
            </a:r>
            <a:r>
              <a:rPr lang="es-ES" sz="2400" smtClean="0"/>
              <a:t>Hago</a:t>
            </a:r>
            <a:r>
              <a:rPr lang="es-ES" smtClean="0"/>
              <a:t>		</a:t>
            </a:r>
            <a:r>
              <a:rPr lang="es-ES" sz="2400" smtClean="0"/>
              <a:t>[á.γo]</a:t>
            </a:r>
          </a:p>
          <a:p>
            <a:pPr>
              <a:buFont typeface="Wingdings 2" pitchFamily="18" charset="2"/>
              <a:buNone/>
            </a:pPr>
            <a:r>
              <a:rPr lang="es-ES" sz="2400" smtClean="0"/>
              <a:t>			Vivo		[bí.βo]</a:t>
            </a:r>
            <a:r>
              <a:rPr lang="es-ES" smtClean="0"/>
              <a:t> </a:t>
            </a:r>
          </a:p>
          <a:p>
            <a:r>
              <a:rPr lang="es-ES" b="1" smtClean="0"/>
              <a:t>Cerrada</a:t>
            </a:r>
            <a:r>
              <a:rPr lang="es-ES" smtClean="0"/>
              <a:t> – termina en consonante; menos común (en casi todos los idiomas, no sólo en espa</a:t>
            </a:r>
            <a:r>
              <a:rPr lang="es-ES" smtClean="0">
                <a:latin typeface="Georgia" pitchFamily="18" charset="0"/>
              </a:rPr>
              <a:t>ñol)</a:t>
            </a:r>
          </a:p>
          <a:p>
            <a:pPr lvl="1"/>
            <a:r>
              <a:rPr lang="es-ES" smtClean="0"/>
              <a:t>Ejs.	Estos 		[és.tos]</a:t>
            </a:r>
          </a:p>
          <a:p>
            <a:pPr lvl="3">
              <a:buFont typeface="Wingdings 2" pitchFamily="18" charset="2"/>
              <a:buNone/>
            </a:pPr>
            <a:r>
              <a:rPr lang="es-ES" smtClean="0"/>
              <a:t>		</a:t>
            </a:r>
            <a:r>
              <a:rPr lang="es-ES" sz="2400" smtClean="0"/>
              <a:t>Árbol</a:t>
            </a:r>
            <a:r>
              <a:rPr lang="es-ES" smtClean="0"/>
              <a:t>		</a:t>
            </a:r>
            <a:r>
              <a:rPr lang="es-ES" sz="2400" smtClean="0"/>
              <a:t>[ár.βol]</a:t>
            </a:r>
          </a:p>
          <a:p>
            <a:pPr lvl="3">
              <a:buFont typeface="Wingdings 2" pitchFamily="18" charset="2"/>
              <a:buNone/>
            </a:pPr>
            <a:r>
              <a:rPr lang="es-ES" sz="2400" smtClean="0"/>
              <a:t>		Contar		[kon.tár]</a:t>
            </a:r>
          </a:p>
          <a:p>
            <a:pPr lvl="3">
              <a:buFont typeface="Wingdings 2" pitchFamily="18" charset="2"/>
              <a:buNone/>
            </a:pPr>
            <a:endParaRPr lang="en-US" sz="2400" smtClean="0"/>
          </a:p>
          <a:p>
            <a:endParaRPr lang="en-US" sz="2400" smtClean="0"/>
          </a:p>
          <a:p>
            <a:pPr lvl="3">
              <a:buFont typeface="Wingdings 2" pitchFamily="18" charset="2"/>
              <a:buNone/>
            </a:pP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Las reglas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La división silábica en general produce los mismos resultados en medio de una palabra que cuando se juntan dos palabras en una frase conexa  </a:t>
            </a:r>
          </a:p>
          <a:p>
            <a:r>
              <a:rPr lang="es-ES" smtClean="0"/>
              <a:t>Si una sola consonante aparece entre vocales, siempre forma el primer elemento (conocido como </a:t>
            </a:r>
            <a:r>
              <a:rPr lang="es-ES" i="1" smtClean="0"/>
              <a:t>el ataque</a:t>
            </a:r>
            <a:r>
              <a:rPr lang="es-ES" smtClean="0"/>
              <a:t>) de la segunda silaba (como en “cada” </a:t>
            </a:r>
            <a:r>
              <a:rPr lang="es-ES" smtClean="0">
                <a:sym typeface="Wingdings" pitchFamily="2" charset="2"/>
              </a:rPr>
              <a:t> “ca-da”, “mano”  “ma-no”, etc.)</a:t>
            </a:r>
          </a:p>
          <a:p>
            <a:r>
              <a:rPr lang="es-ES" smtClean="0">
                <a:sym typeface="Wingdings" pitchFamily="2" charset="2"/>
              </a:rPr>
              <a:t>Cuando aparecen dos o más consonantes entre vocales, es necesario aplicar las reglas que aparecen a continuación</a:t>
            </a:r>
            <a:r>
              <a:rPr lang="es-E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Regla 1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Al comenzar la división silábica de una palabra, se empieza a la izquierda, intentando formar una sílaba abierta (terminada en vocal)</a:t>
            </a:r>
          </a:p>
          <a:p>
            <a:pPr>
              <a:buFont typeface="Wingdings 2" pitchFamily="18" charset="2"/>
              <a:buNone/>
            </a:pPr>
            <a:endParaRPr lang="es-ES" smtClean="0"/>
          </a:p>
          <a:p>
            <a:pPr lvl="1"/>
            <a:r>
              <a:rPr lang="es-ES" smtClean="0"/>
              <a:t>Ejemplo </a:t>
            </a:r>
            <a:r>
              <a:rPr lang="es-ES" b="1" smtClean="0"/>
              <a:t>posible </a:t>
            </a:r>
            <a:r>
              <a:rPr lang="es-ES" smtClean="0"/>
              <a:t>	“conejo” 	“co-ne-jo” 	</a:t>
            </a:r>
          </a:p>
          <a:p>
            <a:pPr lvl="1"/>
            <a:endParaRPr lang="es-ES" smtClean="0"/>
          </a:p>
          <a:p>
            <a:pPr lvl="1"/>
            <a:r>
              <a:rPr lang="es-ES" smtClean="0"/>
              <a:t>Ejemplo </a:t>
            </a:r>
            <a:r>
              <a:rPr lang="es-ES" b="1" smtClean="0"/>
              <a:t>imposible</a:t>
            </a:r>
            <a:r>
              <a:rPr lang="es-ES" smtClean="0"/>
              <a:t> 	“conexo” 	“co-ne-xo”</a:t>
            </a:r>
          </a:p>
          <a:p>
            <a:pPr lvl="1">
              <a:buFont typeface="Wingdings 2" pitchFamily="18" charset="2"/>
              <a:buNone/>
            </a:pPr>
            <a:endParaRPr lang="es-ES" smtClean="0"/>
          </a:p>
          <a:p>
            <a:pPr lvl="1">
              <a:buFont typeface="Wingdings 2" pitchFamily="18" charset="2"/>
              <a:buNone/>
            </a:pPr>
            <a:r>
              <a:rPr lang="es-ES" smtClean="0"/>
              <a:t>¿Por qué es imposible la división silábica “co-ne-xo”?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s-ES" smtClean="0"/>
              <a:t>La división silábica “co-ne-xo” es imposible porque la letra “x” en español (al igual que en inglés) representa </a:t>
            </a:r>
            <a:r>
              <a:rPr lang="es-ES" b="1" smtClean="0"/>
              <a:t>DOS</a:t>
            </a:r>
            <a:r>
              <a:rPr lang="es-ES" smtClean="0"/>
              <a:t> sonidos [ko.nék.so]</a:t>
            </a:r>
          </a:p>
          <a:p>
            <a:pPr>
              <a:buFont typeface="Wingdings 2" pitchFamily="18" charset="2"/>
              <a:buNone/>
            </a:pPr>
            <a:endParaRPr lang="es-ES" smtClean="0">
              <a:latin typeface="Georgia" pitchFamily="18" charset="0"/>
            </a:endParaRPr>
          </a:p>
          <a:p>
            <a:r>
              <a:rPr lang="es-ES" smtClean="0"/>
              <a:t>En realidad no hay ninguna manera de representar esta división usando sólo letras; se tiene que representar con símbolos fonéticos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Las letras forman parte de una convención ortográfica; no representan los sonidos de manera directa</a:t>
            </a:r>
          </a:p>
          <a:p>
            <a:r>
              <a:rPr lang="es-ES" smtClean="0"/>
              <a:t>Una letra como “x” puede representar </a:t>
            </a:r>
            <a:r>
              <a:rPr lang="es-ES" b="1" smtClean="0"/>
              <a:t>DOS</a:t>
            </a:r>
            <a:r>
              <a:rPr lang="es-ES" smtClean="0"/>
              <a:t> sonidos, como vimos en la palabra “cone</a:t>
            </a:r>
            <a:r>
              <a:rPr lang="es-ES" b="1" smtClean="0"/>
              <a:t>x</a:t>
            </a:r>
            <a:r>
              <a:rPr lang="es-ES" smtClean="0"/>
              <a:t>o” [ko.né</a:t>
            </a:r>
            <a:r>
              <a:rPr lang="es-ES" b="1" smtClean="0"/>
              <a:t>k.s</a:t>
            </a:r>
            <a:r>
              <a:rPr lang="es-ES" smtClean="0"/>
              <a:t>o]</a:t>
            </a:r>
          </a:p>
          <a:p>
            <a:r>
              <a:rPr lang="es-ES" smtClean="0"/>
              <a:t>Al contrario, dos letras o más pueden representar el mismo sonido, como las letras “c”, “s”, y “z” que suenan iguales en la gran mayoría de dialectos no peninsulares</a:t>
            </a:r>
          </a:p>
          <a:p>
            <a:pPr lvl="1"/>
            <a:r>
              <a:rPr lang="es-ES" smtClean="0"/>
              <a:t>“Ciudad”		[sju.ðáð]</a:t>
            </a:r>
          </a:p>
          <a:p>
            <a:pPr lvl="1"/>
            <a:r>
              <a:rPr lang="es-ES" smtClean="0"/>
              <a:t>“Sierra”		[sjé.rra]</a:t>
            </a:r>
          </a:p>
          <a:p>
            <a:pPr lvl="1"/>
            <a:r>
              <a:rPr lang="es-ES" smtClean="0"/>
              <a:t>“Zapatos”	[sa.pá.tos]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Regla 2</a:t>
            </a:r>
            <a:r>
              <a:rPr lang="en-US" smtClean="0"/>
              <a:t>	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Un grupo consonántico no puede empezar una sílaba a menos que pueda empezar alguna palabra auténticamente española.  Es decir, si el grupo consonántico ocurre al comienzo de alguna palabra, puede también comenzar una sílaba</a:t>
            </a:r>
          </a:p>
          <a:p>
            <a:r>
              <a:rPr lang="es-ES" smtClean="0"/>
              <a:t>Por ejemplo, se hacen las divisiones de las palabras “abrir” y “aplicar” de las siguientes maneras: “a-brir” y “a-pli-car” ya que hay palabras que comienzan con las combinaciones “br” (p. ej. “brazo”, “brincar”) y “pl”(p. ej. “placer”, “playa”)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541837"/>
          </a:xfrm>
        </p:spPr>
        <p:txBody>
          <a:bodyPr/>
          <a:lstStyle/>
          <a:p>
            <a:r>
              <a:rPr lang="es-ES" smtClean="0"/>
              <a:t>Si la primera división intentada no da una combinación que ocurra al comienzo de una palabra, se pasa a una consonante a la derecha, para hacer la misma prueba, y así sucesivamente, hasta llegar a la primera división que resulte en un grupo consonántico que pueda ocurrir al comienzo de una palabra:</a:t>
            </a:r>
          </a:p>
          <a:p>
            <a:pPr lvl="1"/>
            <a:r>
              <a:rPr lang="es-ES" smtClean="0"/>
              <a:t>“Entre” </a:t>
            </a:r>
            <a:r>
              <a:rPr lang="es-ES" smtClean="0">
                <a:sym typeface="Wingdings" pitchFamily="2" charset="2"/>
              </a:rPr>
              <a:t> “en-tre” (“ntr” no puede comenzar una palabra)</a:t>
            </a:r>
          </a:p>
          <a:p>
            <a:pPr lvl="1"/>
            <a:r>
              <a:rPr lang="es-ES" smtClean="0">
                <a:sym typeface="Wingdings" pitchFamily="2" charset="2"/>
              </a:rPr>
              <a:t>“Consta”  “cons-ta” (no hay palabras que comienzan ni con “nst” ni con “st”</a:t>
            </a:r>
          </a:p>
          <a:p>
            <a:pPr lvl="1"/>
            <a:r>
              <a:rPr lang="es-ES" smtClean="0">
                <a:sym typeface="Wingdings" pitchFamily="2" charset="2"/>
              </a:rPr>
              <a:t>“Abstracto”  “abs-trac-to” </a:t>
            </a:r>
            <a:endParaRPr lang="es-E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Regla 3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Debe haber un número máximo de consonantes al comienzo de una silaba (</a:t>
            </a:r>
            <a:r>
              <a:rPr lang="es-ES" i="1" smtClean="0"/>
              <a:t>el ataque</a:t>
            </a:r>
            <a:r>
              <a:rPr lang="es-ES" smtClean="0"/>
              <a:t>) cuando sea posible (sólo si la combinación también se da al comienzo de alguna palabra del idioma)</a:t>
            </a:r>
          </a:p>
          <a:p>
            <a:r>
              <a:rPr lang="es-ES" smtClean="0"/>
              <a:t>Por ejemplo, aunque hay palabras que comienzan con  “r” en español, eso no quiere decir que se haga la división de la palabra “abrir” como “ab-rir”.  Debe ser “a-brir” para maximizar el número de consonantes en el ataque de la sílaba.  Con esta división, se conserva la tendencia del idioma hacia sílabas abiertas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309</TotalTime>
  <Words>774</Words>
  <Application>Microsoft Office PowerPoint</Application>
  <PresentationFormat>On-screen Show (4:3)</PresentationFormat>
  <Paragraphs>67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Constantia</vt:lpstr>
      <vt:lpstr>Wingdings 2</vt:lpstr>
      <vt:lpstr>Times New Roman</vt:lpstr>
      <vt:lpstr>Georgia</vt:lpstr>
      <vt:lpstr>Wingdings</vt:lpstr>
      <vt:lpstr>Flow</vt:lpstr>
      <vt:lpstr>Reglas de la división silábica</vt:lpstr>
      <vt:lpstr>Tipos de sílaba</vt:lpstr>
      <vt:lpstr>Las reglas</vt:lpstr>
      <vt:lpstr>Regla 1</vt:lpstr>
      <vt:lpstr>Slide 5</vt:lpstr>
      <vt:lpstr>Slide 6</vt:lpstr>
      <vt:lpstr>Regla 2 </vt:lpstr>
      <vt:lpstr>Slide 8</vt:lpstr>
      <vt:lpstr>Regla 3</vt:lpstr>
      <vt:lpstr>Regla 4</vt:lpstr>
      <vt:lpstr>Slide 11</vt:lpstr>
      <vt:lpstr>Resumen de la división silábica*</vt:lpstr>
    </vt:vector>
  </TitlesOfParts>
  <Company>NMSU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Reglas de la división silábica</dc:title>
  <dc:creator>Mark Waltermire</dc:creator>
  <cp:lastModifiedBy>Carlos</cp:lastModifiedBy>
  <cp:revision>42</cp:revision>
  <dcterms:created xsi:type="dcterms:W3CDTF">2008-08-28T22:21:04Z</dcterms:created>
  <dcterms:modified xsi:type="dcterms:W3CDTF">2011-12-12T22:14:12Z</dcterms:modified>
</cp:coreProperties>
</file>